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0" r:id="rId4"/>
    <p:sldId id="262" r:id="rId5"/>
    <p:sldId id="266" r:id="rId6"/>
    <p:sldId id="268" r:id="rId7"/>
    <p:sldId id="273" r:id="rId8"/>
    <p:sldId id="267" r:id="rId9"/>
    <p:sldId id="269" r:id="rId10"/>
    <p:sldId id="270" r:id="rId11"/>
    <p:sldId id="274" r:id="rId12"/>
  </p:sldIdLst>
  <p:sldSz cx="9144000" cy="5715000" type="screen16x10"/>
  <p:notesSz cx="6858000" cy="91440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5">
          <p15:clr>
            <a:srgbClr val="A4A3A4"/>
          </p15:clr>
        </p15:guide>
        <p15:guide id="2" orient="horz" pos="711">
          <p15:clr>
            <a:srgbClr val="A4A3A4"/>
          </p15:clr>
        </p15:guide>
        <p15:guide id="3" pos="2744">
          <p15:clr>
            <a:srgbClr val="A4A3A4"/>
          </p15:clr>
        </p15:guide>
        <p15:guide id="4" pos="295">
          <p15:clr>
            <a:srgbClr val="A4A3A4"/>
          </p15:clr>
        </p15:guide>
        <p15:guide id="5" pos="51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4B3"/>
    <a:srgbClr val="D5D6D2"/>
    <a:srgbClr val="C9CAC8"/>
    <a:srgbClr val="9A9B9C"/>
    <a:srgbClr val="EC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1" autoAdjust="0"/>
    <p:restoredTop sz="92953" autoAdjust="0"/>
  </p:normalViewPr>
  <p:slideViewPr>
    <p:cSldViewPr snapToObjects="1" showGuides="1">
      <p:cViewPr varScale="1">
        <p:scale>
          <a:sx n="123" d="100"/>
          <a:sy n="123" d="100"/>
        </p:scale>
        <p:origin x="498" y="102"/>
      </p:cViewPr>
      <p:guideLst>
        <p:guide orient="horz" pos="3405"/>
        <p:guide orient="horz" pos="711"/>
        <p:guide pos="2744"/>
        <p:guide pos="295"/>
        <p:guide pos="5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19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7323C730-4B1E-4249-BFF5-F9C2C273E8F4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9220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81B078EB-83B4-4037-9A67-DFD505359D1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553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91B67435-1379-404B-A89E-1C37E1F033C6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10244" name="Folienbildplatzhalter 3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4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7200">
              <a:defRPr sz="1200"/>
            </a:lvl1pPr>
          </a:lstStyle>
          <a:p>
            <a:endParaRPr lang="de-DE"/>
          </a:p>
        </p:txBody>
      </p:sp>
      <p:sp>
        <p:nvSpPr>
          <p:cNvPr id="1024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7200">
              <a:defRPr sz="1200"/>
            </a:lvl1pPr>
          </a:lstStyle>
          <a:p>
            <a:fld id="{60847C4F-28A8-4BF1-A14B-2E65837042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39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" y="0"/>
            <a:ext cx="9138294" cy="5724000"/>
          </a:xfrm>
          <a:prstGeom prst="rect">
            <a:avLst/>
          </a:prstGeom>
        </p:spPr>
      </p:pic>
      <p:sp>
        <p:nvSpPr>
          <p:cNvPr id="21507" name="Textplatzhalter 2"/>
          <p:cNvSpPr>
            <a:spLocks noGrp="1"/>
          </p:cNvSpPr>
          <p:nvPr>
            <p:ph type="subTitle" idx="1" hasCustomPrompt="1"/>
          </p:nvPr>
        </p:nvSpPr>
        <p:spPr>
          <a:xfrm>
            <a:off x="466726" y="1717146"/>
            <a:ext cx="7058025" cy="180049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bearbeiten</a:t>
            </a:r>
          </a:p>
        </p:txBody>
      </p:sp>
      <p:sp>
        <p:nvSpPr>
          <p:cNvPr id="21511" name="Titelplatzhalter 6"/>
          <p:cNvSpPr>
            <a:spLocks noGrp="1"/>
          </p:cNvSpPr>
          <p:nvPr>
            <p:ph type="ctrTitle" hasCustomPrompt="1"/>
          </p:nvPr>
        </p:nvSpPr>
        <p:spPr>
          <a:xfrm>
            <a:off x="466725" y="254000"/>
            <a:ext cx="7418388" cy="122502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6725" y="4441676"/>
            <a:ext cx="7416800" cy="86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2" name="Bild 1" descr="MAZ 80mm in Weiß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6" y="3572748"/>
            <a:ext cx="287528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54001"/>
            <a:ext cx="7056437" cy="60060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9090D-6353-4B01-A39C-D9C49F8F89C1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0719-99AA-4F4C-9EE0-301A8A7C8DE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54001"/>
            <a:ext cx="7056437" cy="60060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4" y="1236928"/>
            <a:ext cx="3775075" cy="3959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56100" y="1236928"/>
            <a:ext cx="3744292" cy="3959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FD038-F698-4662-B1B0-D41A41005CB7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CFD6-D601-4967-88CE-1633130DE99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4" y="254001"/>
            <a:ext cx="7056437" cy="60060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794B61-F785-46E3-9F6F-EFFBF43AEAE0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7CC58-BAB9-4652-B70B-5F30F1677D2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61698" y="5423958"/>
            <a:ext cx="7740123" cy="264584"/>
          </a:xfrm>
          <a:prstGeom prst="rect">
            <a:avLst/>
          </a:prstGeom>
          <a:solidFill>
            <a:srgbClr val="B2B4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2852" y="0"/>
            <a:ext cx="8206276" cy="1087119"/>
          </a:xfrm>
          <a:prstGeom prst="rect">
            <a:avLst/>
          </a:prstGeom>
          <a:solidFill>
            <a:srgbClr val="0436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8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4" y="1236928"/>
            <a:ext cx="7740814" cy="395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 bearbeiten</a:t>
            </a:r>
          </a:p>
          <a:p>
            <a:pPr lvl="1"/>
            <a:r>
              <a:rPr lang="de-DE" dirty="0"/>
              <a:t>Zweite</a:t>
            </a:r>
          </a:p>
          <a:p>
            <a:pPr lvl="2"/>
            <a:r>
              <a:rPr lang="de-DE" dirty="0"/>
              <a:t> 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488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68314" y="5459677"/>
            <a:ext cx="790575" cy="1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fld id="{03E3C33B-F08C-4B50-A323-9B79A53D1B94}" type="datetime1">
              <a:rPr lang="de-DE"/>
              <a:pPr/>
              <a:t>19.06.2019</a:t>
            </a:fld>
            <a:endParaRPr lang="de-DE"/>
          </a:p>
        </p:txBody>
      </p:sp>
      <p:sp>
        <p:nvSpPr>
          <p:cNvPr id="20489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403350" y="5459677"/>
            <a:ext cx="5976938" cy="1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898989"/>
                </a:solidFill>
                <a:cs typeface="Arial" charset="0"/>
              </a:defRPr>
            </a:lvl1pPr>
          </a:lstStyle>
          <a:p>
            <a:r>
              <a:rPr lang="de-DE"/>
              <a:t>Präsentationstitel</a:t>
            </a:r>
          </a:p>
        </p:txBody>
      </p:sp>
      <p:sp>
        <p:nvSpPr>
          <p:cNvPr id="20490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7524750" y="5459677"/>
            <a:ext cx="420688" cy="19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5EFE0380-559E-4BEE-9B20-E5BF49B88A6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5" name="Bild 4" descr="Nur Wappen2.pn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61" y="149771"/>
            <a:ext cx="1151999" cy="115199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23398" y="49188"/>
            <a:ext cx="899376" cy="125258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322982" y="1097436"/>
            <a:ext cx="899376" cy="1262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09061" y="1249836"/>
            <a:ext cx="899376" cy="12626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6" descr="MAZ Logo schwarz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33" y="1083760"/>
            <a:ext cx="1438656" cy="219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Nur Wappen2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61" y="149771"/>
            <a:ext cx="1151999" cy="1151999"/>
          </a:xfrm>
          <a:prstGeom prst="rect">
            <a:avLst/>
          </a:prstGeom>
        </p:spPr>
      </p:pic>
      <p:pic>
        <p:nvPicPr>
          <p:cNvPr id="5" name="Bild 4" descr="MAZ Logo schwar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33" y="1083760"/>
            <a:ext cx="1438656" cy="2194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l.uni-freiburg.de/informationen_fuer_studierende_web/zulassungsordnungen/zulassungsordnung_m_a__mittelalter__und_renaissance_studien_31_03_2016.pdf" TargetMode="External"/><Relationship Id="rId2" Type="http://schemas.openxmlformats.org/officeDocument/2006/relationships/hyperlink" Target="https://www.mittelalterzentrum.uni-freiburg.de/upload/dokumente/mars/bewerbung-am-mittelalterzentrum-fuer-den-master-mittelalter-und-renaissance-studi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alazs.jozsef.nemes@germanistik.uni-freiburg.de" TargetMode="External"/><Relationship Id="rId4" Type="http://schemas.openxmlformats.org/officeDocument/2006/relationships/hyperlink" Target="http://www.mittelalterzentrum.uni-freiburg.de/masterstudiengang/masterstudiengang-mars/struktur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07504" y="1717146"/>
            <a:ext cx="7992888" cy="1800490"/>
          </a:xfrm>
        </p:spPr>
        <p:txBody>
          <a:bodyPr/>
          <a:lstStyle/>
          <a:p>
            <a:pPr algn="ctr"/>
            <a:r>
              <a:rPr lang="de-DE" dirty="0"/>
              <a:t>Informationsveranstaltung zum interdisziplinären Masterprogramm des Mittelalterzentrums (MAZ)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7504" y="121196"/>
            <a:ext cx="7992888" cy="1224137"/>
          </a:xfrm>
        </p:spPr>
        <p:txBody>
          <a:bodyPr>
            <a:noAutofit/>
          </a:bodyPr>
          <a:lstStyle/>
          <a:p>
            <a:pPr algn="ctr"/>
            <a:r>
              <a:rPr lang="de-DE" sz="3800" dirty="0"/>
              <a:t>„Mittelalter- und Renaissance-Studien“ (</a:t>
            </a:r>
            <a:r>
              <a:rPr lang="de-DE" sz="3800" dirty="0" err="1"/>
              <a:t>MaRS</a:t>
            </a:r>
            <a:r>
              <a:rPr lang="de-DE" sz="3800" dirty="0"/>
              <a:t>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63688" y="4657700"/>
            <a:ext cx="4464496" cy="360040"/>
          </a:xfrm>
        </p:spPr>
        <p:txBody>
          <a:bodyPr/>
          <a:lstStyle/>
          <a:p>
            <a:r>
              <a:rPr lang="de-DE" b="1" dirty="0" smtClean="0"/>
              <a:t>Breisacher Tor, Raum 101, </a:t>
            </a:r>
            <a:r>
              <a:rPr lang="de-DE" b="1" dirty="0" smtClean="0"/>
              <a:t>19. Juni 2019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705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2"/>
          <a:srcRect l="11794" t="11817" r="34965" b="6526"/>
          <a:stretch/>
        </p:blipFill>
        <p:spPr bwMode="auto">
          <a:xfrm>
            <a:off x="1172423" y="1"/>
            <a:ext cx="5648218" cy="5233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5114396"/>
            <a:ext cx="8172400" cy="6006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http://www.mittelalterzentrum.uni-freiburg.de/masterstudiengang</a:t>
            </a:r>
          </a:p>
        </p:txBody>
      </p:sp>
    </p:spTree>
    <p:extLst>
      <p:ext uri="{BB962C8B-B14F-4D97-AF65-F5344CB8AC3E}">
        <p14:creationId xmlns:p14="http://schemas.microsoft.com/office/powerpoint/2010/main" val="13097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8314" y="1201316"/>
            <a:ext cx="7704086" cy="4222749"/>
          </a:xfrm>
        </p:spPr>
        <p:txBody>
          <a:bodyPr/>
          <a:lstStyle/>
          <a:p>
            <a:pPr algn="just"/>
            <a:r>
              <a:rPr lang="de-DE" sz="2000" dirty="0"/>
              <a:t>gegründet 2006</a:t>
            </a:r>
          </a:p>
          <a:p>
            <a:pPr algn="just"/>
            <a:r>
              <a:rPr lang="de-DE" sz="2000" dirty="0"/>
              <a:t>gemeinsame wissenschaftliche Einrichtung der theologischen, philologischen und philosophischen Fakultät: aktuell ca. 55 Wissenschaftler*innen aus 15 Seminaren und Instituten </a:t>
            </a:r>
            <a:r>
              <a:rPr lang="de-DE" sz="2000" dirty="0" smtClean="0"/>
              <a:t>beteiligt</a:t>
            </a:r>
            <a:endParaRPr lang="de-DE" sz="2000" dirty="0"/>
          </a:p>
          <a:p>
            <a:pPr algn="just"/>
            <a:r>
              <a:rPr lang="de-DE" sz="2000" dirty="0" smtClean="0"/>
              <a:t>Aufgaben:</a:t>
            </a:r>
          </a:p>
          <a:p>
            <a:pPr lvl="1" algn="just"/>
            <a:r>
              <a:rPr lang="de-DE" sz="1600" dirty="0" smtClean="0"/>
              <a:t>dient </a:t>
            </a:r>
            <a:r>
              <a:rPr lang="de-DE" sz="1600" dirty="0"/>
              <a:t>der Vernetzung der </a:t>
            </a:r>
            <a:r>
              <a:rPr lang="de-DE" sz="1600" dirty="0" err="1"/>
              <a:t>mediävistischen</a:t>
            </a:r>
            <a:r>
              <a:rPr lang="de-DE" sz="1600" dirty="0"/>
              <a:t> </a:t>
            </a:r>
            <a:r>
              <a:rPr lang="de-DE" sz="1600" dirty="0" smtClean="0"/>
              <a:t>Disziplinen,</a:t>
            </a:r>
            <a:endParaRPr lang="de-DE" sz="1600" dirty="0"/>
          </a:p>
          <a:p>
            <a:pPr lvl="1" algn="just"/>
            <a:r>
              <a:rPr lang="de-DE" sz="1600" dirty="0" smtClean="0"/>
              <a:t>macht </a:t>
            </a:r>
            <a:r>
              <a:rPr lang="de-DE" sz="1600" dirty="0"/>
              <a:t>Angebote an die städtische/universitäre </a:t>
            </a:r>
            <a:r>
              <a:rPr lang="de-DE" sz="1600" dirty="0" smtClean="0"/>
              <a:t>Öffentlichkeit </a:t>
            </a:r>
            <a:r>
              <a:rPr lang="de-DE" sz="1600" dirty="0"/>
              <a:t>(→ </a:t>
            </a:r>
            <a:r>
              <a:rPr lang="de-DE" sz="1600" dirty="0" smtClean="0"/>
              <a:t>Ringvorlesungen z.B. im Zeichen des Reformationsjubiläums [2017] oder </a:t>
            </a:r>
            <a:r>
              <a:rPr lang="de-DE" sz="1600" dirty="0"/>
              <a:t>des Stadtjubiläums [</a:t>
            </a:r>
            <a:r>
              <a:rPr lang="de-DE" sz="1600" dirty="0" smtClean="0"/>
              <a:t>2020]) und</a:t>
            </a:r>
          </a:p>
          <a:p>
            <a:pPr lvl="1" algn="just"/>
            <a:r>
              <a:rPr lang="de-DE" sz="1600" dirty="0" smtClean="0"/>
              <a:t>stellt </a:t>
            </a:r>
            <a:r>
              <a:rPr lang="de-DE" sz="1600" dirty="0"/>
              <a:t>eine </a:t>
            </a:r>
            <a:r>
              <a:rPr lang="de-DE" sz="1600" dirty="0" smtClean="0"/>
              <a:t>Kommunikationsplattform </a:t>
            </a:r>
            <a:r>
              <a:rPr lang="de-DE" sz="1600" dirty="0"/>
              <a:t>für die Begründung internationaler und </a:t>
            </a:r>
            <a:r>
              <a:rPr lang="de-DE" sz="1600" dirty="0" smtClean="0"/>
              <a:t>interdisziplinärer </a:t>
            </a:r>
            <a:r>
              <a:rPr lang="de-DE" sz="1600" dirty="0"/>
              <a:t>Forschungsprojekte dar.</a:t>
            </a:r>
          </a:p>
          <a:p>
            <a:pPr algn="just"/>
            <a:r>
              <a:rPr 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Träger des interdisziplinären Masterstudiengangs </a:t>
            </a:r>
            <a:r>
              <a:rPr lang="de-DE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MaRS</a:t>
            </a:r>
            <a:r>
              <a:rPr lang="de-DE" sz="2000" dirty="0"/>
              <a:t>: innerhalb des EUCOR-Raums enge Beziehungen zu Straßburg und Basel → gemeinsame </a:t>
            </a:r>
            <a:r>
              <a:rPr lang="de-DE" sz="2000" dirty="0" smtClean="0"/>
              <a:t>Masterseminare</a:t>
            </a:r>
            <a:endParaRPr lang="de-DE" sz="200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8314" y="254001"/>
            <a:ext cx="7056437" cy="600604"/>
          </a:xfrm>
        </p:spPr>
        <p:txBody>
          <a:bodyPr>
            <a:normAutofit/>
          </a:bodyPr>
          <a:lstStyle/>
          <a:p>
            <a:r>
              <a:rPr lang="de-DE" dirty="0" smtClean="0"/>
              <a:t>Mittelalterzentrum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0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314" y="1236928"/>
            <a:ext cx="7740814" cy="42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just" eaLnBrk="1" hangingPunct="1">
              <a:buSzPct val="75000"/>
            </a:pPr>
            <a:r>
              <a:rPr lang="de-DE" sz="1950" spc="-30" dirty="0">
                <a:latin typeface="+mn-lt"/>
              </a:rPr>
              <a:t>Der interdisziplinäre </a:t>
            </a:r>
            <a:r>
              <a:rPr lang="de-DE" sz="1950" b="1" spc="-3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Studiengang</a:t>
            </a:r>
            <a:r>
              <a:rPr lang="de-DE" sz="1950" spc="-30" dirty="0">
                <a:latin typeface="+mn-lt"/>
              </a:rPr>
              <a:t> richtet sich an Studierende aus dem In- und Ausland mit einem Schwerpunkt im Bereich der Mediävistik und/oder der Renaissanceforschung in ihrem ersten, abgeschlossenen Studium.</a:t>
            </a:r>
          </a:p>
          <a:p>
            <a:pPr algn="just" eaLnBrk="1" hangingPunct="1">
              <a:buSzPct val="75000"/>
            </a:pPr>
            <a:endParaRPr lang="de-DE" sz="800" spc="-30" dirty="0">
              <a:latin typeface="+mn-lt"/>
            </a:endParaRPr>
          </a:p>
          <a:p>
            <a:pPr algn="just" eaLnBrk="1" hangingPunct="1">
              <a:buSzPct val="75000"/>
            </a:pPr>
            <a:r>
              <a:rPr lang="de-DE" sz="1950" spc="-30" dirty="0">
                <a:latin typeface="+mn-lt"/>
              </a:rPr>
              <a:t>Der </a:t>
            </a:r>
            <a:r>
              <a:rPr lang="de-DE" sz="1950" b="1" spc="-3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interdisziplinäre</a:t>
            </a:r>
            <a:r>
              <a:rPr lang="de-DE" sz="1950" spc="-30" dirty="0">
                <a:latin typeface="+mn-lt"/>
              </a:rPr>
              <a:t> Studiengang ermöglicht </a:t>
            </a:r>
            <a:r>
              <a:rPr lang="de-DE" sz="1950" spc="-30" dirty="0" smtClean="0">
                <a:latin typeface="+mn-lt"/>
              </a:rPr>
              <a:t>Studierenden, </a:t>
            </a:r>
            <a:r>
              <a:rPr lang="de-DE" sz="1950" spc="-30" dirty="0">
                <a:latin typeface="+mn-lt"/>
              </a:rPr>
              <a:t>ihre bisherigen Schwerpunkte fortzuführen bzw. zu vertiefen, gleichzeitig aber </a:t>
            </a:r>
            <a:r>
              <a:rPr lang="de-DE" sz="1950" spc="-30" dirty="0" smtClean="0">
                <a:latin typeface="+mn-lt"/>
              </a:rPr>
              <a:t>Forschungsgegenstände, Methoden </a:t>
            </a:r>
            <a:r>
              <a:rPr lang="de-DE" sz="1950" spc="-30" dirty="0">
                <a:latin typeface="+mn-lt"/>
              </a:rPr>
              <a:t>und Theorien benachbarter Fachbereiche kennen zu </a:t>
            </a:r>
            <a:r>
              <a:rPr lang="de-DE" sz="1950" spc="-30" dirty="0" smtClean="0">
                <a:latin typeface="+mn-lt"/>
              </a:rPr>
              <a:t>lernen.</a:t>
            </a:r>
            <a:endParaRPr lang="de-DE" sz="1950" spc="-30" dirty="0">
              <a:latin typeface="+mn-lt"/>
            </a:endParaRPr>
          </a:p>
          <a:p>
            <a:pPr algn="just" eaLnBrk="1" hangingPunct="1">
              <a:buSzPct val="75000"/>
            </a:pPr>
            <a:endParaRPr lang="de-DE" sz="800" spc="-30" dirty="0">
              <a:latin typeface="+mn-lt"/>
            </a:endParaRPr>
          </a:p>
          <a:p>
            <a:pPr algn="just" eaLnBrk="1" hangingPunct="1">
              <a:buSzPct val="75000"/>
            </a:pPr>
            <a:r>
              <a:rPr lang="de-DE" sz="1950" spc="-30" dirty="0">
                <a:latin typeface="+mn-lt"/>
              </a:rPr>
              <a:t>Ein </a:t>
            </a:r>
            <a:r>
              <a:rPr lang="de-DE" sz="1950" b="1" spc="-3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praxisorientiertes</a:t>
            </a:r>
            <a:r>
              <a:rPr lang="de-DE" sz="1950" spc="-30" dirty="0">
                <a:latin typeface="+mn-lt"/>
              </a:rPr>
              <a:t> Modul des Studiengangs </a:t>
            </a:r>
            <a:r>
              <a:rPr lang="de-DE" sz="1950" spc="-30" dirty="0" smtClean="0">
                <a:latin typeface="+mn-lt"/>
              </a:rPr>
              <a:t>(etwa Praktikum</a:t>
            </a:r>
            <a:r>
              <a:rPr lang="de-DE" sz="1950" spc="-30" dirty="0">
                <a:latin typeface="+mn-lt"/>
              </a:rPr>
              <a:t>, Mitwirkung bei </a:t>
            </a:r>
            <a:r>
              <a:rPr lang="de-DE" sz="1950" spc="-30" dirty="0" smtClean="0">
                <a:latin typeface="+mn-lt"/>
              </a:rPr>
              <a:t>Lehrveranstaltungen, Ausstellungsvorbereitung) </a:t>
            </a:r>
            <a:r>
              <a:rPr lang="de-DE" sz="1950" spc="-30" dirty="0">
                <a:latin typeface="+mn-lt"/>
              </a:rPr>
              <a:t>gibt den Studierenden Einblicke in Berufsfelder an und jenseits der Hochschule. </a:t>
            </a:r>
            <a:endParaRPr lang="de-DE" altLang="de-DE" sz="1950" spc="-3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4" y="254001"/>
            <a:ext cx="7056437" cy="600604"/>
          </a:xfrm>
        </p:spPr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Überblick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Überblick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314" y="1236928"/>
            <a:ext cx="7740814" cy="414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buSzPct val="75000"/>
            </a:pPr>
            <a:r>
              <a:rPr lang="de-DE" alt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Grunddaten</a:t>
            </a:r>
            <a:r>
              <a:rPr lang="de-DE" altLang="de-DE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Studienbeginn: Sommersemester / Wintersemester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cs typeface="Arial" panose="020B0604020202020204" pitchFamily="34" charset="0"/>
              </a:rPr>
              <a:t>Studiendauer: in der Regel 4 Semester (</a:t>
            </a:r>
            <a:r>
              <a:rPr lang="de-DE" altLang="de-DE" sz="2000" dirty="0" err="1">
                <a:cs typeface="Arial" panose="020B0604020202020204" pitchFamily="34" charset="0"/>
              </a:rPr>
              <a:t>Ausnahmeregelun</a:t>
            </a:r>
            <a:r>
              <a:rPr lang="de-DE" altLang="de-DE" sz="2000" dirty="0">
                <a:cs typeface="Arial" panose="020B0604020202020204" pitchFamily="34" charset="0"/>
              </a:rPr>
              <a:t>-gen bei </a:t>
            </a:r>
            <a:r>
              <a:rPr lang="de-DE" altLang="de-DE" sz="2000" dirty="0" smtClean="0">
                <a:cs typeface="Arial" panose="020B0604020202020204" pitchFamily="34" charset="0"/>
              </a:rPr>
              <a:t>Auslandssemester!)</a:t>
            </a: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Studienabschluss: Masterarbeit (5 Monate) und mündliche Prüfung</a:t>
            </a:r>
          </a:p>
          <a:p>
            <a:pPr marL="457200" lvl="1" indent="0" eaLnBrk="1" hangingPunct="1">
              <a:buSzPct val="75000"/>
              <a:buNone/>
            </a:pPr>
            <a:endParaRPr lang="de-DE" altLang="de-DE" sz="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de-DE" alt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Perspektiven</a:t>
            </a:r>
            <a:r>
              <a:rPr lang="de-DE" altLang="de-DE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cs typeface="Arial" panose="020B0604020202020204" pitchFamily="34" charset="0"/>
              </a:rPr>
              <a:t>im </a:t>
            </a:r>
            <a:r>
              <a:rPr lang="de-DE" altLang="de-DE" sz="2000" i="1" dirty="0">
                <a:cs typeface="Arial" panose="020B0604020202020204" pitchFamily="34" charset="0"/>
              </a:rPr>
              <a:t>akademischen</a:t>
            </a:r>
            <a:r>
              <a:rPr lang="de-DE" altLang="de-DE" sz="2000" dirty="0">
                <a:cs typeface="Arial" panose="020B0604020202020204" pitchFamily="34" charset="0"/>
              </a:rPr>
              <a:t> Bereich: Vorbereitung auf die </a:t>
            </a:r>
            <a:r>
              <a:rPr lang="de-DE" altLang="de-DE" sz="2000" dirty="0">
                <a:latin typeface="+mn-lt"/>
                <a:cs typeface="Arial" panose="020B0604020202020204" pitchFamily="34" charset="0"/>
              </a:rPr>
              <a:t>Promotion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im </a:t>
            </a:r>
            <a:r>
              <a:rPr lang="de-DE" altLang="de-DE" sz="2000" i="1" dirty="0">
                <a:latin typeface="+mn-lt"/>
                <a:cs typeface="Arial" panose="020B0604020202020204" pitchFamily="34" charset="0"/>
              </a:rPr>
              <a:t>nichtakademischen</a:t>
            </a:r>
            <a:r>
              <a:rPr lang="de-DE" altLang="de-DE" sz="2000" dirty="0">
                <a:latin typeface="+mn-lt"/>
                <a:cs typeface="Arial" panose="020B0604020202020204" pitchFamily="34" charset="0"/>
              </a:rPr>
              <a:t> Bereich steigert der Master (bei entsprechender beruflicher Weiterqualifizierung) die Chancen der Studierenden für Tätigkeiten etwa in Museen, Verlagen, Bibliotheken, Archiven oder im </a:t>
            </a:r>
            <a:r>
              <a:rPr lang="de-DE" altLang="de-DE" sz="2000" dirty="0" smtClean="0">
                <a:latin typeface="+mn-lt"/>
                <a:cs typeface="Arial" panose="020B0604020202020204" pitchFamily="34" charset="0"/>
              </a:rPr>
              <a:t>Wissenschaftsmanagement.</a:t>
            </a:r>
            <a:endParaRPr lang="de-DE" altLang="de-D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Struktur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314" y="1299047"/>
            <a:ext cx="7740814" cy="4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buSzPct val="75000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Curriculum </a:t>
            </a:r>
            <a:r>
              <a:rPr lang="de-DE" altLang="de-DE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individuale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 (50 ECTS)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zwei Masterseminare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Prüfungsleistung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Masterarbeit </a:t>
            </a:r>
            <a:r>
              <a:rPr lang="de-DE" altLang="de-DE" sz="1800" dirty="0">
                <a:cs typeface="Arial" panose="020B0604020202020204" pitchFamily="34" charset="0"/>
              </a:rPr>
              <a:t>(</a:t>
            </a:r>
            <a:r>
              <a:rPr lang="de-DE" altLang="de-DE" sz="1800" i="1" dirty="0">
                <a:cs typeface="Arial" panose="020B0604020202020204" pitchFamily="34" charset="0"/>
              </a:rPr>
              <a:t>Prüfungsleistung</a:t>
            </a:r>
            <a:r>
              <a:rPr lang="de-DE" altLang="de-DE" sz="1800" dirty="0">
                <a:cs typeface="Arial" panose="020B0604020202020204" pitchFamily="34" charset="0"/>
              </a:rPr>
              <a:t>)</a:t>
            </a:r>
            <a:endParaRPr lang="de-DE" altLang="de-DE" sz="1800" dirty="0">
              <a:latin typeface="+mn-lt"/>
              <a:cs typeface="Arial" panose="020B0604020202020204" pitchFamily="34" charset="0"/>
            </a:endParaRP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45-minütige mündliche Masterprüfung </a:t>
            </a:r>
            <a:r>
              <a:rPr lang="de-DE" altLang="de-DE" sz="1800" dirty="0">
                <a:cs typeface="Arial" panose="020B0604020202020204" pitchFamily="34" charset="0"/>
              </a:rPr>
              <a:t>(</a:t>
            </a:r>
            <a:r>
              <a:rPr lang="de-DE" altLang="de-DE" sz="1800" i="1" dirty="0">
                <a:cs typeface="Arial" panose="020B0604020202020204" pitchFamily="34" charset="0"/>
              </a:rPr>
              <a:t>Prüfungsleistung</a:t>
            </a:r>
            <a:r>
              <a:rPr lang="de-DE" altLang="de-DE" sz="1800" dirty="0">
                <a:cs typeface="Arial" panose="020B0604020202020204" pitchFamily="34" charset="0"/>
              </a:rPr>
              <a:t>)</a:t>
            </a:r>
            <a:endParaRPr lang="de-DE" altLang="de-DE" sz="18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Curriculum </a:t>
            </a:r>
            <a:r>
              <a:rPr lang="de-DE" altLang="de-DE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commune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 (38 ECTS)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interdisziplinäre Ringvorlesungen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Studienleistung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zwei Lehrveranstaltungen zu Quellenkunde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Prüfungsleistung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praxisbezogene Tätigkeiten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Studienleistung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eaLnBrk="1" hangingPunct="1">
              <a:buSzPct val="75000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Curriculum </a:t>
            </a:r>
            <a:r>
              <a:rPr lang="de-DE" altLang="de-DE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particulare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 (16 ECTS)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cs typeface="Arial" panose="020B0604020202020204" pitchFamily="34" charset="0"/>
              </a:rPr>
              <a:t>zwei Lehrveranstaltungen in 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weiteren Disziplinen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Prüfungsleistung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  <a:p>
            <a:pPr eaLnBrk="1" hangingPunct="1">
              <a:buSzPct val="75000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Curriculum </a:t>
            </a:r>
            <a:r>
              <a:rPr lang="de-DE" altLang="de-DE" sz="18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quodlibetale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 (16 ECTS)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1800" dirty="0">
                <a:latin typeface="+mn-lt"/>
                <a:cs typeface="Arial" panose="020B0604020202020204" pitchFamily="34" charset="0"/>
              </a:rPr>
              <a:t>Lehrveranstaltungen in weiteren Disziplinen (</a:t>
            </a:r>
            <a:r>
              <a:rPr lang="de-DE" altLang="de-DE" sz="1800" i="1" dirty="0">
                <a:latin typeface="+mn-lt"/>
                <a:cs typeface="Arial" panose="020B0604020202020204" pitchFamily="34" charset="0"/>
              </a:rPr>
              <a:t>Studienleistung</a:t>
            </a:r>
            <a:r>
              <a:rPr lang="de-DE" altLang="de-DE" sz="1800" dirty="0">
                <a:latin typeface="+mn-lt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54001"/>
            <a:ext cx="7345239" cy="600604"/>
          </a:xfrm>
        </p:spPr>
        <p:txBody>
          <a:bodyPr>
            <a:normAutofit fontScale="90000"/>
          </a:bodyPr>
          <a:lstStyle/>
          <a:p>
            <a:r>
              <a:rPr lang="de-DE" dirty="0"/>
              <a:t>http://www.mittelalterzentrum.uni-freiburg.de/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9090D-6353-4B01-A39C-D9C49F8F89C1}" type="datetime1">
              <a:rPr lang="de-DE" smtClean="0"/>
              <a:pPr/>
              <a:t>19.06.2019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7" name="Inhaltsplatzhalter 6"/>
          <p:cNvPicPr>
            <a:picLocks noGrp="1"/>
          </p:cNvPicPr>
          <p:nvPr>
            <p:ph idx="1"/>
          </p:nvPr>
        </p:nvPicPr>
        <p:blipFill rotWithShape="1">
          <a:blip r:embed="rId2"/>
          <a:srcRect l="11794" t="11993" r="34965" b="4056"/>
          <a:stretch/>
        </p:blipFill>
        <p:spPr bwMode="auto">
          <a:xfrm>
            <a:off x="10835" y="1345332"/>
            <a:ext cx="3995837" cy="436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3"/>
          <a:srcRect l="11905" t="11993" r="34854" b="4056"/>
          <a:stretch/>
        </p:blipFill>
        <p:spPr bwMode="auto">
          <a:xfrm>
            <a:off x="4006673" y="1345332"/>
            <a:ext cx="4248472" cy="436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33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Bewerbung / Zulassung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buSzPct val="75000"/>
            </a:pPr>
            <a:r>
              <a:rPr lang="de-DE" alt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Bewerbungsschluss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31. Januar (für das Sommersemester)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altLang="de-DE" sz="2000" dirty="0">
                <a:latin typeface="+mn-lt"/>
                <a:cs typeface="Arial" panose="020B0604020202020204" pitchFamily="34" charset="0"/>
              </a:rPr>
              <a:t>15. Juli (für das Wintersemester)</a:t>
            </a:r>
          </a:p>
          <a:p>
            <a:pPr marL="457200" lvl="1" indent="0" eaLnBrk="1" hangingPunct="1">
              <a:buSzPct val="75000"/>
              <a:buNone/>
            </a:pPr>
            <a:endParaRPr lang="de-DE" altLang="de-DE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SzPct val="75000"/>
            </a:pPr>
            <a:r>
              <a:rPr lang="de-DE" alt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Zulassungsvoraussetzungen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sz="2000" dirty="0">
                <a:latin typeface="+mn-lt"/>
              </a:rPr>
              <a:t>guter bis sehr guter Abschluss (in der Regel B.A</a:t>
            </a:r>
            <a:r>
              <a:rPr lang="de-DE" sz="2000" dirty="0" smtClean="0">
                <a:latin typeface="+mn-lt"/>
              </a:rPr>
              <a:t>., Notendurchschnitt mindestens 2,2)</a:t>
            </a:r>
            <a:endParaRPr lang="de-DE" sz="2000" dirty="0">
              <a:latin typeface="+mn-lt"/>
            </a:endParaRP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sz="2000" dirty="0">
                <a:latin typeface="+mn-lt"/>
              </a:rPr>
              <a:t>mindestens dreijähriges Studium mit einem Schwerpunkt im Bereich Mittelalter oder Renaissance</a:t>
            </a:r>
          </a:p>
          <a:p>
            <a:pPr lvl="1" eaLnBrk="1" hangingPunct="1">
              <a:buSzPct val="75000"/>
              <a:buFont typeface="Symbol" panose="05050102010706020507" pitchFamily="18" charset="2"/>
              <a:buChar char="-"/>
            </a:pPr>
            <a:r>
              <a:rPr lang="de-DE" sz="2000" dirty="0">
                <a:latin typeface="+mn-lt"/>
              </a:rPr>
              <a:t>sehr gute Kenntnisse des Deutschen, gute Englisch-kenntnisse sowie Latinum oder äquivalente Lateinkenntnisse</a:t>
            </a:r>
            <a:endParaRPr lang="de-DE" altLang="de-DE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Bewerbung / Unterlagen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19605" y="1139197"/>
            <a:ext cx="7740814" cy="423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[1] ausgefülltes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Antragsformular</a:t>
            </a:r>
            <a:r>
              <a:rPr lang="de-DE" sz="1800" spc="-40" dirty="0">
                <a:latin typeface="+mn-lt"/>
              </a:rPr>
              <a:t> der Universität Freiburg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[2] eigenhändig unterschriebene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Erklärung</a:t>
            </a:r>
            <a:r>
              <a:rPr lang="de-DE" sz="1800" spc="-40" dirty="0">
                <a:latin typeface="+mn-lt"/>
              </a:rPr>
              <a:t> in deutscher Sprache, dass Sie nicht in einem Master-, Magister- oder Diplomstudiengang im Fach Mittelalter- und Renaissance-Studien eine Prüfung endgültig nicht bestanden oder Ihren Prüfungsanspruch verloren haben.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[3] amtlich beglaubigte Kopien von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Nachweis</a:t>
            </a:r>
            <a:r>
              <a:rPr lang="de-DE" sz="1800" spc="-40" dirty="0">
                <a:latin typeface="+mn-lt"/>
              </a:rPr>
              <a:t>en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über Abschlüsse</a:t>
            </a:r>
            <a:r>
              <a:rPr lang="de-DE" sz="1800" b="1" spc="-4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de-DE" sz="1800" spc="-40" dirty="0">
                <a:latin typeface="+mn-lt"/>
              </a:rPr>
              <a:t>und  amtlich beglaubigte Übersicht über alle Studien- und Prüfungsleistungen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[4] amtlich beglaubigte Kopien von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Nachweis</a:t>
            </a:r>
            <a:r>
              <a:rPr lang="de-DE" sz="1800" spc="-40" dirty="0">
                <a:latin typeface="+mn-lt"/>
              </a:rPr>
              <a:t>en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über Sprach-kenntnisse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[5]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Motivationsschreiben</a:t>
            </a:r>
            <a:r>
              <a:rPr lang="de-DE" sz="1800" spc="-40" dirty="0">
                <a:latin typeface="+mn-lt"/>
              </a:rPr>
              <a:t> auf Deutsch oder Englisch (max. zwei DIN A4 Seiten)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[6] tabellarischer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Lebenslauf</a:t>
            </a:r>
            <a:r>
              <a:rPr lang="de-DE" sz="1800" spc="-40" dirty="0">
                <a:latin typeface="+mn-lt"/>
              </a:rPr>
              <a:t> auf Deutsch oder Englisch</a:t>
            </a:r>
          </a:p>
          <a:p>
            <a:pPr lvl="1" algn="just" eaLnBrk="1" hangingPunct="1">
              <a:buSzPct val="75000"/>
            </a:pPr>
            <a:r>
              <a:rPr lang="de-DE" sz="1800" spc="-40" dirty="0">
                <a:latin typeface="+mn-lt"/>
              </a:rPr>
              <a:t>[7] </a:t>
            </a:r>
            <a:r>
              <a:rPr lang="de-DE" sz="1800" b="1" spc="-4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Adressen von zwei HochschullehrerInnen</a:t>
            </a:r>
            <a:r>
              <a:rPr lang="de-DE" sz="1800" spc="-40" dirty="0">
                <a:latin typeface="+mn-lt"/>
              </a:rPr>
              <a:t>, die Auskunft über Ihre bisherigen Leistungen geben können.</a:t>
            </a:r>
            <a:endParaRPr lang="de-DE" altLang="de-DE" sz="1800" spc="-4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6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Master </a:t>
            </a:r>
            <a:r>
              <a:rPr lang="de-DE" dirty="0" err="1"/>
              <a:t>MaRS</a:t>
            </a:r>
            <a:r>
              <a:rPr lang="de-DE" dirty="0"/>
              <a:t> – Bewerbung / Infos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0719-99AA-4F4C-9EE0-301A8A7C8DED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F3705AC-0260-409B-AE4B-F9AEFBD1565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68314" y="1201316"/>
            <a:ext cx="774081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1pPr>
            <a:lvl2pPr marL="723900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marL="0" lvl="0" indent="0">
              <a:buNone/>
            </a:pPr>
            <a:r>
              <a:rPr 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Links</a:t>
            </a:r>
            <a:endParaRPr lang="de-DE" sz="20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de-DE" sz="500" dirty="0" smtClean="0">
              <a:latin typeface="+mn-lt"/>
            </a:endParaRPr>
          </a:p>
          <a:p>
            <a:pPr marL="0" lvl="0" indent="0">
              <a:buNone/>
            </a:pPr>
            <a:r>
              <a:rPr lang="de-DE" sz="1400" dirty="0" smtClean="0">
                <a:latin typeface="+mn-lt"/>
              </a:rPr>
              <a:t>Zulassungsantrag</a:t>
            </a:r>
            <a:r>
              <a:rPr lang="de-DE" sz="1400" dirty="0">
                <a:latin typeface="+mn-lt"/>
              </a:rPr>
              <a:t>	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2"/>
              </a:rPr>
              <a:t>https</a:t>
            </a:r>
            <a:r>
              <a:rPr lang="de-DE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2"/>
              </a:rPr>
              <a:t>://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2"/>
              </a:rPr>
              <a:t>www.mittelalterzentrum.uni-freiburg.de/upload/dokumente/mars/bewerbung-am-mittelalterzentrum-fuer-den-master-mittelalter-und-renaissance-studien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de-DE" sz="1200" i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de-DE" sz="500" dirty="0" smtClean="0">
              <a:latin typeface="+mn-lt"/>
            </a:endParaRPr>
          </a:p>
          <a:p>
            <a:pPr marL="0" lvl="0" indent="0">
              <a:buNone/>
            </a:pPr>
            <a:r>
              <a:rPr lang="de-DE" sz="1400" dirty="0" smtClean="0">
                <a:latin typeface="+mn-lt"/>
              </a:rPr>
              <a:t>Zulassungsordnung</a:t>
            </a:r>
            <a:r>
              <a:rPr lang="de-DE" sz="1400" dirty="0">
                <a:latin typeface="+mn-lt"/>
              </a:rPr>
              <a:t>	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3"/>
              </a:rPr>
              <a:t>http</a:t>
            </a:r>
            <a:r>
              <a:rPr lang="de-DE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3"/>
              </a:rPr>
              <a:t>://www.jsl.uni-freiburg.de/informationen_fuer_studierende_web/zulassungsordnungen/zulassungsordnung_m_a__mittelalter__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3"/>
              </a:rPr>
              <a:t>und_renaissance_studien_31_03_2016.pdf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de-DE" sz="1200" i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de-DE" sz="500" dirty="0" smtClean="0">
              <a:latin typeface="+mn-lt"/>
            </a:endParaRPr>
          </a:p>
          <a:p>
            <a:pPr marL="0" lvl="0" indent="0">
              <a:buNone/>
            </a:pPr>
            <a:r>
              <a:rPr lang="de-DE" sz="1400" dirty="0" smtClean="0">
                <a:latin typeface="+mn-lt"/>
              </a:rPr>
              <a:t>Prüfungsordnung</a:t>
            </a:r>
            <a:r>
              <a:rPr lang="de-DE" sz="1400" dirty="0">
                <a:latin typeface="+mn-lt"/>
              </a:rPr>
              <a:t>	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4"/>
              </a:rPr>
              <a:t>http</a:t>
            </a:r>
            <a:r>
              <a:rPr lang="de-DE" sz="12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4"/>
              </a:rPr>
              <a:t>://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hlinkClick r:id="rId4"/>
              </a:rPr>
              <a:t>www.mittelalterzentrum.uni-freiburg.de/masterstudiengang/masterstudiengang-mars/struktur/index.html</a:t>
            </a:r>
            <a:r>
              <a:rPr lang="de-DE" sz="12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endParaRPr lang="de-DE" sz="1200" i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  <a:p>
            <a:pPr marL="0" lvl="0" indent="0">
              <a:buNone/>
            </a:pPr>
            <a:endParaRPr lang="de-DE" sz="500" dirty="0" smtClean="0">
              <a:latin typeface="+mn-lt"/>
            </a:endParaRPr>
          </a:p>
          <a:p>
            <a:pPr marL="0" lvl="0" indent="0">
              <a:buNone/>
            </a:pPr>
            <a:r>
              <a:rPr lang="de-DE" sz="1400" dirty="0" smtClean="0">
                <a:latin typeface="+mn-lt"/>
              </a:rPr>
              <a:t>Studienverlaufsplan</a:t>
            </a:r>
            <a:r>
              <a:rPr lang="de-DE" sz="1400" dirty="0">
                <a:latin typeface="+mn-lt"/>
              </a:rPr>
              <a:t>	</a:t>
            </a:r>
            <a:r>
              <a:rPr lang="de-DE" sz="1200" i="1" dirty="0" smtClean="0">
                <a:latin typeface="+mn-lt"/>
                <a:hlinkClick r:id="rId4"/>
              </a:rPr>
              <a:t>http</a:t>
            </a:r>
            <a:r>
              <a:rPr lang="de-DE" sz="1200" i="1" dirty="0">
                <a:latin typeface="+mn-lt"/>
                <a:hlinkClick r:id="rId4"/>
              </a:rPr>
              <a:t>://</a:t>
            </a:r>
            <a:r>
              <a:rPr lang="de-DE" sz="1200" i="1" dirty="0" smtClean="0">
                <a:latin typeface="+mn-lt"/>
                <a:hlinkClick r:id="rId4"/>
              </a:rPr>
              <a:t>www.mittelalterzentrum.uni-freiburg.de/masterstudiengang/masterstudiengang-mars/struktur/index.html</a:t>
            </a:r>
            <a:r>
              <a:rPr lang="de-DE" sz="1200" i="1" dirty="0" smtClean="0">
                <a:latin typeface="+mn-lt"/>
              </a:rPr>
              <a:t> </a:t>
            </a:r>
            <a:endParaRPr lang="de-DE" sz="1200" i="1" dirty="0">
              <a:latin typeface="+mn-lt"/>
            </a:endParaRPr>
          </a:p>
          <a:p>
            <a:pPr marL="0" lvl="0" indent="0">
              <a:buNone/>
            </a:pPr>
            <a:endParaRPr lang="de-DE" sz="1200" dirty="0">
              <a:latin typeface="+mn-lt"/>
            </a:endParaRPr>
          </a:p>
          <a:p>
            <a:pPr marL="0" indent="0" algn="just" eaLnBrk="1" hangingPunct="1">
              <a:buSzPct val="75000"/>
              <a:buNone/>
            </a:pPr>
            <a:r>
              <a:rPr lang="de-D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Kontakt</a:t>
            </a:r>
            <a:r>
              <a:rPr lang="de-DE" sz="2000" dirty="0">
                <a:latin typeface="+mn-lt"/>
              </a:rPr>
              <a:t>	</a:t>
            </a:r>
            <a:r>
              <a:rPr lang="de-DE" sz="1400" dirty="0" smtClean="0">
                <a:latin typeface="+mn-lt"/>
              </a:rPr>
              <a:t>Dr</a:t>
            </a:r>
            <a:r>
              <a:rPr lang="de-DE" sz="1400" dirty="0">
                <a:latin typeface="+mn-lt"/>
              </a:rPr>
              <a:t>. Balázs J. Nemes</a:t>
            </a:r>
          </a:p>
          <a:p>
            <a:pPr marL="0" lvl="0" indent="0">
              <a:buNone/>
            </a:pPr>
            <a:r>
              <a:rPr lang="de-DE" sz="1400" dirty="0">
                <a:latin typeface="+mn-lt"/>
              </a:rPr>
              <a:t>		Deutsches Seminar – Germanistische Mediävistik</a:t>
            </a:r>
          </a:p>
          <a:p>
            <a:pPr marL="0" lvl="0" indent="0">
              <a:buNone/>
            </a:pPr>
            <a:r>
              <a:rPr lang="de-DE" sz="1400" dirty="0">
                <a:latin typeface="+mn-lt"/>
              </a:rPr>
              <a:t>		Platz der Universität 3</a:t>
            </a:r>
          </a:p>
          <a:p>
            <a:pPr marL="0" lvl="0" indent="0">
              <a:buNone/>
            </a:pPr>
            <a:r>
              <a:rPr lang="de-DE" sz="1400" dirty="0">
                <a:latin typeface="+mn-lt"/>
              </a:rPr>
              <a:t>		79098 Freiburg</a:t>
            </a:r>
          </a:p>
          <a:p>
            <a:pPr marL="0" lvl="0" indent="0">
              <a:buNone/>
            </a:pPr>
            <a:r>
              <a:rPr lang="de-DE" sz="1400" dirty="0">
                <a:latin typeface="+mn-lt"/>
              </a:rPr>
              <a:t>		</a:t>
            </a:r>
            <a:r>
              <a:rPr lang="de-DE" sz="1400" dirty="0">
                <a:latin typeface="+mn-lt"/>
                <a:hlinkClick r:id="rId5"/>
              </a:rPr>
              <a:t>balazs.jozsef.nemes@germanistik.uni-freiburg.de</a:t>
            </a:r>
            <a:r>
              <a:rPr lang="de-DE" sz="1400" dirty="0">
                <a:latin typeface="+mn-lt"/>
              </a:rPr>
              <a:t> 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68314" y="5459677"/>
            <a:ext cx="790575" cy="195792"/>
          </a:xfrm>
        </p:spPr>
        <p:txBody>
          <a:bodyPr/>
          <a:lstStyle/>
          <a:p>
            <a:r>
              <a: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19. Juni 2019</a:t>
            </a: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88&quot;&gt;&lt;property id=&quot;20148&quot; value=&quot;5&quot;/&gt;&lt;property id=&quot;20300&quot; value=&quot;Folie 1&quot;/&gt;&lt;property id=&quot;20307&quot; value=&quot;259&quot;/&gt;&lt;/object&gt;&lt;object type=&quot;3&quot; unique_id=&quot;10089&quot;&gt;&lt;property id=&quot;20148&quot; value=&quot;5&quot;/&gt;&lt;property id=&quot;20300&quot; value=&quot;Folie 2&quot;/&gt;&lt;property id=&quot;20307&quot; value=&quot;260&quot;/&gt;&lt;/object&gt;&lt;object type=&quot;3&quot; unique_id=&quot;10090&quot;&gt;&lt;property id=&quot;20148&quot; value=&quot;5&quot;/&gt;&lt;property id=&quot;20300&quot; value=&quot;Folie 3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arbeitet mit MAZ Logo 16-10 Format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i_Praesentation_E1_RGB">
  <a:themeElements>
    <a:clrScheme name="Uni_Praesentation_E1_RGB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CC"/>
      </a:accent1>
      <a:accent2>
        <a:srgbClr val="004A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00428A"/>
      </a:accent6>
      <a:hlink>
        <a:srgbClr val="5781BD"/>
      </a:hlink>
      <a:folHlink>
        <a:srgbClr val="C1002A"/>
      </a:folHlink>
    </a:clrScheme>
    <a:fontScheme name="Uni_Praesentation_E1_RGB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_Praesentation_E1_RG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_Praesentation_E1_RG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_Praesentation_E1_RGB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CC"/>
        </a:accent1>
        <a:accent2>
          <a:srgbClr val="004A99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428A"/>
        </a:accent6>
        <a:hlink>
          <a:srgbClr val="5781BD"/>
        </a:hlink>
        <a:folHlink>
          <a:srgbClr val="C10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Bearbeitet mit MAZ Logo 16-10 Format</Template>
  <TotalTime>0</TotalTime>
  <Words>597</Words>
  <Application>Microsoft Office PowerPoint</Application>
  <PresentationFormat>Bildschirmpräsentation (16:10)</PresentationFormat>
  <Paragraphs>98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Geneva</vt:lpstr>
      <vt:lpstr>Symbol</vt:lpstr>
      <vt:lpstr>Times New Roman</vt:lpstr>
      <vt:lpstr>Wingdings</vt:lpstr>
      <vt:lpstr>Bearbeitet mit MAZ Logo 16-10 Format</vt:lpstr>
      <vt:lpstr>1_Uni_Praesentation_E1_RGB</vt:lpstr>
      <vt:lpstr>„Mittelalter- und Renaissance-Studien“ (MaRS)</vt:lpstr>
      <vt:lpstr>Mittelalterzentrum</vt:lpstr>
      <vt:lpstr>Master MaRS – Überblick</vt:lpstr>
      <vt:lpstr>Master MaRS – Überblick</vt:lpstr>
      <vt:lpstr>Master MaRS – Struktur</vt:lpstr>
      <vt:lpstr>http://www.mittelalterzentrum.uni-freiburg.de/</vt:lpstr>
      <vt:lpstr>Master MaRS – Bewerbung / Zulassung</vt:lpstr>
      <vt:lpstr>Master MaRS – Bewerbung / Unterlagen</vt:lpstr>
      <vt:lpstr>Master MaRS – Bewerbung / Infos</vt:lpstr>
      <vt:lpstr>http://www.mittelalterzentrum.uni-freiburg.de/masterstudiengang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„Mittelalter- und Renaissance-Studien“ (MaRS)</dc:title>
  <dc:creator>Nemes</dc:creator>
  <cp:lastModifiedBy>Nemes</cp:lastModifiedBy>
  <cp:revision>91</cp:revision>
  <cp:lastPrinted>2009-07-21T13:24:06Z</cp:lastPrinted>
  <dcterms:created xsi:type="dcterms:W3CDTF">2017-12-05T17:23:33Z</dcterms:created>
  <dcterms:modified xsi:type="dcterms:W3CDTF">2019-06-19T06:51:42Z</dcterms:modified>
</cp:coreProperties>
</file>